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7"/>
  </p:notesMasterIdLst>
  <p:sldIdLst>
    <p:sldId id="256" r:id="rId2"/>
    <p:sldId id="257" r:id="rId3"/>
    <p:sldId id="258" r:id="rId4"/>
    <p:sldId id="259"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997" autoAdjust="0"/>
  </p:normalViewPr>
  <p:slideViewPr>
    <p:cSldViewPr>
      <p:cViewPr>
        <p:scale>
          <a:sx n="64" d="100"/>
          <a:sy n="64" d="100"/>
        </p:scale>
        <p:origin x="-78" y="-78"/>
      </p:cViewPr>
      <p:guideLst>
        <p:guide orient="horz" pos="2160"/>
        <p:guide pos="2880"/>
      </p:guideLst>
    </p:cSldViewPr>
  </p:slideViewPr>
  <p:notesTextViewPr>
    <p:cViewPr>
      <p:scale>
        <a:sx n="100" d="100"/>
        <a:sy n="100" d="100"/>
      </p:scale>
      <p:origin x="0" y="3024"/>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987992-5CBD-45A3-8ACE-7296DF755283}" type="datetimeFigureOut">
              <a:rPr lang="en-US" smtClean="0"/>
              <a:pPr/>
              <a:t>8/9/2012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9AEDCF-92F7-4153-AFB0-5DB3363BDAD4}" type="slidenum">
              <a:rPr lang="en-US" smtClean="0"/>
              <a:pPr/>
              <a:t>‹#›</a:t>
            </a:fld>
            <a:endParaRPr lang="en-US"/>
          </a:p>
        </p:txBody>
      </p:sp>
    </p:spTree>
    <p:extLst>
      <p:ext uri="{BB962C8B-B14F-4D97-AF65-F5344CB8AC3E}">
        <p14:creationId xmlns="" xmlns:p14="http://schemas.microsoft.com/office/powerpoint/2010/main" val="1776886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slides are meant</a:t>
            </a:r>
            <a:r>
              <a:rPr lang="en-US" baseline="0" dirty="0" smtClean="0"/>
              <a:t> to be used by advisors when introducing and explaining the Certificate of Leadership to your students. </a:t>
            </a:r>
            <a:endParaRPr lang="en-US" dirty="0"/>
          </a:p>
        </p:txBody>
      </p:sp>
      <p:sp>
        <p:nvSpPr>
          <p:cNvPr id="4" name="Slide Number Placeholder 3"/>
          <p:cNvSpPr>
            <a:spLocks noGrp="1"/>
          </p:cNvSpPr>
          <p:nvPr>
            <p:ph type="sldNum" sz="quarter" idx="10"/>
          </p:nvPr>
        </p:nvSpPr>
        <p:spPr/>
        <p:txBody>
          <a:bodyPr/>
          <a:lstStyle/>
          <a:p>
            <a:fld id="{999AEDCF-92F7-4153-AFB0-5DB3363BDAD4}"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sz="1200" b="1" kern="1200" dirty="0" smtClean="0">
                <a:solidFill>
                  <a:schemeClr val="tx1"/>
                </a:solidFill>
                <a:latin typeface="+mn-lt"/>
                <a:ea typeface="+mn-ea"/>
                <a:cs typeface="+mn-cs"/>
              </a:rPr>
              <a:t>PURPOSE</a:t>
            </a:r>
            <a:r>
              <a:rPr lang="en-US" dirty="0" smtClean="0"/>
              <a:t/>
            </a:r>
            <a:br>
              <a:rPr lang="en-US" dirty="0" smtClean="0"/>
            </a:br>
            <a:r>
              <a:rPr lang="en-CA" sz="1200" kern="1200" dirty="0" smtClean="0">
                <a:solidFill>
                  <a:schemeClr val="tx1"/>
                </a:solidFill>
                <a:latin typeface="+mn-lt"/>
                <a:ea typeface="+mn-ea"/>
                <a:cs typeface="+mn-cs"/>
              </a:rPr>
              <a:t>To actively reflect on experiences to enhance the learning of Student Leaders.</a:t>
            </a:r>
            <a:endParaRPr lang="en-US" sz="1200" kern="1200" dirty="0" smtClean="0">
              <a:solidFill>
                <a:schemeClr val="tx1"/>
              </a:solidFill>
              <a:latin typeface="+mn-lt"/>
              <a:ea typeface="+mn-ea"/>
              <a:cs typeface="+mn-cs"/>
            </a:endParaRPr>
          </a:p>
          <a:p>
            <a:pPr lvl="0"/>
            <a:r>
              <a:rPr lang="en-CA" sz="1200" kern="1200" dirty="0" smtClean="0">
                <a:solidFill>
                  <a:schemeClr val="tx1"/>
                </a:solidFill>
                <a:latin typeface="+mn-lt"/>
                <a:ea typeface="+mn-ea"/>
                <a:cs typeface="+mn-cs"/>
              </a:rPr>
              <a:t>To go “above and beyond” what Student Leaders do in their individual programs.</a:t>
            </a:r>
            <a:endParaRPr lang="en-US" sz="1200" kern="1200" dirty="0" smtClean="0">
              <a:solidFill>
                <a:schemeClr val="tx1"/>
              </a:solidFill>
              <a:latin typeface="+mn-lt"/>
              <a:ea typeface="+mn-ea"/>
              <a:cs typeface="+mn-cs"/>
            </a:endParaRPr>
          </a:p>
          <a:p>
            <a:pPr lvl="0"/>
            <a:r>
              <a:rPr lang="en-CA" sz="1200" kern="1200" dirty="0" smtClean="0">
                <a:solidFill>
                  <a:schemeClr val="tx1"/>
                </a:solidFill>
                <a:latin typeface="+mn-lt"/>
                <a:ea typeface="+mn-ea"/>
                <a:cs typeface="+mn-cs"/>
              </a:rPr>
              <a:t>To encourage learning between Student Leaders across campus.</a:t>
            </a:r>
            <a:endParaRPr lang="en-US" sz="1200" kern="1200" dirty="0" smtClean="0">
              <a:solidFill>
                <a:schemeClr val="tx1"/>
              </a:solidFill>
              <a:latin typeface="+mn-lt"/>
              <a:ea typeface="+mn-ea"/>
              <a:cs typeface="+mn-cs"/>
            </a:endParaRPr>
          </a:p>
          <a:p>
            <a:r>
              <a:rPr lang="en-CA" sz="1200" b="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Open to students in Peer Programs, Orientations, and Jump Start</a:t>
            </a:r>
          </a:p>
          <a:p>
            <a:endParaRPr lang="en-US" dirty="0"/>
          </a:p>
        </p:txBody>
      </p:sp>
      <p:sp>
        <p:nvSpPr>
          <p:cNvPr id="4" name="Slide Number Placeholder 3"/>
          <p:cNvSpPr>
            <a:spLocks noGrp="1"/>
          </p:cNvSpPr>
          <p:nvPr>
            <p:ph type="sldNum" sz="quarter" idx="10"/>
          </p:nvPr>
        </p:nvSpPr>
        <p:spPr/>
        <p:txBody>
          <a:bodyPr/>
          <a:lstStyle/>
          <a:p>
            <a:fld id="{999AEDCF-92F7-4153-AFB0-5DB3363BDAD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a:buFont typeface="Arial" pitchFamily="34" charset="0"/>
              <a:buNone/>
            </a:pPr>
            <a:r>
              <a:rPr lang="en-CA" sz="1200" b="1" kern="1200" dirty="0" smtClean="0">
                <a:solidFill>
                  <a:schemeClr val="tx1"/>
                </a:solidFill>
                <a:latin typeface="+mn-lt"/>
                <a:ea typeface="+mn-ea"/>
                <a:cs typeface="+mn-cs"/>
              </a:rPr>
              <a:t>CRITERIA</a:t>
            </a:r>
            <a:r>
              <a:rPr lang="en-US" dirty="0" smtClean="0"/>
              <a:t/>
            </a:r>
            <a:br>
              <a:rPr lang="en-US" dirty="0" smtClean="0"/>
            </a:br>
            <a:endParaRPr lang="en-US" dirty="0" smtClean="0"/>
          </a:p>
          <a:p>
            <a:pPr>
              <a:buFont typeface="Arial" pitchFamily="34" charset="0"/>
              <a:buChar char="•"/>
            </a:pPr>
            <a:r>
              <a:rPr lang="en-CA" sz="1200" kern="1200" dirty="0" smtClean="0">
                <a:solidFill>
                  <a:schemeClr val="tx1"/>
                </a:solidFill>
                <a:latin typeface="+mn-lt"/>
                <a:ea typeface="+mn-ea"/>
                <a:cs typeface="+mn-cs"/>
              </a:rPr>
              <a:t>Student Leaders must complete 8 learning experiences with reflections to attain the Certificate of Leadership (</a:t>
            </a:r>
            <a:r>
              <a:rPr lang="en-CA" sz="1200" kern="1200" dirty="0" err="1" smtClean="0">
                <a:solidFill>
                  <a:schemeClr val="tx1"/>
                </a:solidFill>
                <a:latin typeface="+mn-lt"/>
                <a:ea typeface="+mn-ea"/>
                <a:cs typeface="+mn-cs"/>
              </a:rPr>
              <a:t>CoL</a:t>
            </a:r>
            <a:r>
              <a:rPr lang="en-CA" sz="1200" kern="1200" dirty="0" smtClean="0">
                <a:solidFill>
                  <a:schemeClr val="tx1"/>
                </a:solidFill>
                <a:latin typeface="+mn-lt"/>
                <a:ea typeface="+mn-ea"/>
                <a:cs typeface="+mn-cs"/>
              </a:rPr>
              <a:t>).  </a:t>
            </a:r>
          </a:p>
          <a:p>
            <a:pPr>
              <a:buFont typeface="Arial" pitchFamily="34" charset="0"/>
              <a:buChar char="•"/>
            </a:pPr>
            <a:r>
              <a:rPr lang="en-CA" sz="1200" kern="1200" dirty="0" smtClean="0">
                <a:solidFill>
                  <a:schemeClr val="tx1"/>
                </a:solidFill>
                <a:latin typeface="+mn-lt"/>
                <a:ea typeface="+mn-ea"/>
                <a:cs typeface="+mn-cs"/>
              </a:rPr>
              <a:t>Must complete</a:t>
            </a:r>
            <a:r>
              <a:rPr lang="en-CA" sz="1200" kern="1200" baseline="0" dirty="0" smtClean="0">
                <a:solidFill>
                  <a:schemeClr val="tx1"/>
                </a:solidFill>
                <a:latin typeface="+mn-lt"/>
                <a:ea typeface="+mn-ea"/>
                <a:cs typeface="+mn-cs"/>
              </a:rPr>
              <a:t> one experience</a:t>
            </a:r>
            <a:r>
              <a:rPr lang="en-CA" sz="1200" kern="1200" dirty="0" smtClean="0">
                <a:solidFill>
                  <a:schemeClr val="tx1"/>
                </a:solidFill>
                <a:latin typeface="+mn-lt"/>
                <a:ea typeface="+mn-ea"/>
                <a:cs typeface="+mn-cs"/>
              </a:rPr>
              <a:t> in each of the 3 learning</a:t>
            </a:r>
            <a:r>
              <a:rPr lang="en-CA" sz="1200" kern="1200" baseline="0" dirty="0" smtClean="0">
                <a:solidFill>
                  <a:schemeClr val="tx1"/>
                </a:solidFill>
                <a:latin typeface="+mn-lt"/>
                <a:ea typeface="+mn-ea"/>
                <a:cs typeface="+mn-cs"/>
              </a:rPr>
              <a:t> </a:t>
            </a:r>
            <a:r>
              <a:rPr lang="en-CA" sz="1200" kern="1200" dirty="0" smtClean="0">
                <a:solidFill>
                  <a:schemeClr val="tx1"/>
                </a:solidFill>
                <a:latin typeface="+mn-lt"/>
                <a:ea typeface="+mn-ea"/>
                <a:cs typeface="+mn-cs"/>
              </a:rPr>
              <a:t>streams.</a:t>
            </a:r>
            <a:endParaRPr lang="en-US" sz="1200" kern="1200" dirty="0" smtClean="0">
              <a:solidFill>
                <a:schemeClr val="tx1"/>
              </a:solidFill>
              <a:latin typeface="+mn-lt"/>
              <a:ea typeface="+mn-ea"/>
              <a:cs typeface="+mn-cs"/>
            </a:endParaRPr>
          </a:p>
          <a:p>
            <a:pPr lvl="0">
              <a:buFont typeface="Arial" pitchFamily="34" charset="0"/>
              <a:buChar char="•"/>
            </a:pPr>
            <a:r>
              <a:rPr lang="en-CA" sz="1200" kern="1200" dirty="0" smtClean="0">
                <a:solidFill>
                  <a:schemeClr val="tx1"/>
                </a:solidFill>
                <a:latin typeface="+mn-lt"/>
                <a:ea typeface="+mn-ea"/>
                <a:cs typeface="+mn-cs"/>
              </a:rPr>
              <a:t>Detailed reflection must be completed and submitted on the </a:t>
            </a:r>
            <a:r>
              <a:rPr lang="en-CA" sz="1200" kern="1200" dirty="0" err="1" smtClean="0">
                <a:solidFill>
                  <a:schemeClr val="tx1"/>
                </a:solidFill>
                <a:latin typeface="+mn-lt"/>
                <a:ea typeface="+mn-ea"/>
                <a:cs typeface="+mn-cs"/>
              </a:rPr>
              <a:t>CoL</a:t>
            </a:r>
            <a:r>
              <a:rPr lang="en-CA" sz="1200" kern="1200" dirty="0" smtClean="0">
                <a:solidFill>
                  <a:schemeClr val="tx1"/>
                </a:solidFill>
                <a:latin typeface="+mn-lt"/>
                <a:ea typeface="+mn-ea"/>
                <a:cs typeface="+mn-cs"/>
              </a:rPr>
              <a:t> webpage within two weeks of experience. The Staff Advisor for that student must approve their reflection before it is considered a completed </a:t>
            </a:r>
            <a:r>
              <a:rPr lang="en-CA" sz="1200" kern="1200" dirty="0" err="1" smtClean="0">
                <a:solidFill>
                  <a:schemeClr val="tx1"/>
                </a:solidFill>
                <a:latin typeface="+mn-lt"/>
                <a:ea typeface="+mn-ea"/>
                <a:cs typeface="+mn-cs"/>
              </a:rPr>
              <a:t>CoL</a:t>
            </a:r>
            <a:r>
              <a:rPr lang="en-CA" sz="1200" kern="1200" dirty="0" smtClean="0">
                <a:solidFill>
                  <a:schemeClr val="tx1"/>
                </a:solidFill>
                <a:latin typeface="+mn-lt"/>
                <a:ea typeface="+mn-ea"/>
                <a:cs typeface="+mn-cs"/>
              </a:rPr>
              <a:t> experience.</a:t>
            </a:r>
            <a:endParaRPr lang="en-US" sz="1200" kern="1200" dirty="0" smtClean="0">
              <a:solidFill>
                <a:schemeClr val="tx1"/>
              </a:solidFill>
              <a:latin typeface="+mn-lt"/>
              <a:ea typeface="+mn-ea"/>
              <a:cs typeface="+mn-cs"/>
            </a:endParaRPr>
          </a:p>
          <a:p>
            <a:pPr lvl="1">
              <a:buFont typeface="Arial" pitchFamily="34" charset="0"/>
              <a:buChar char="•"/>
            </a:pPr>
            <a:r>
              <a:rPr lang="en-CA" sz="1200" kern="1200" dirty="0" smtClean="0">
                <a:solidFill>
                  <a:schemeClr val="tx1"/>
                </a:solidFill>
                <a:latin typeface="+mn-lt"/>
                <a:ea typeface="+mn-ea"/>
                <a:cs typeface="+mn-cs"/>
              </a:rPr>
              <a:t>Reflection must show personal growth, a new experience, or a step outside of one’s comfort zone and link back to the Peer Programs Learning Outcomes, which is reviewed and approved by an Advisor.</a:t>
            </a:r>
            <a:r>
              <a:rPr lang="en-CA" sz="1200" i="1" kern="1200" dirty="0" smtClean="0">
                <a:solidFill>
                  <a:schemeClr val="tx1"/>
                </a:solidFill>
                <a:latin typeface="+mn-lt"/>
                <a:ea typeface="+mn-ea"/>
                <a:cs typeface="+mn-cs"/>
              </a:rPr>
              <a:t> Note: student could reflect in person with Advisors prior to filling out reflection online, to help generate notes</a:t>
            </a:r>
            <a:endParaRPr lang="en-US" sz="1200" kern="1200" dirty="0" smtClean="0">
              <a:solidFill>
                <a:schemeClr val="tx1"/>
              </a:solidFill>
              <a:latin typeface="+mn-lt"/>
              <a:ea typeface="+mn-ea"/>
              <a:cs typeface="+mn-cs"/>
            </a:endParaRPr>
          </a:p>
          <a:p>
            <a:pPr lvl="0">
              <a:buFont typeface="Arial" pitchFamily="34" charset="0"/>
              <a:buChar char="•"/>
            </a:pPr>
            <a:r>
              <a:rPr lang="en-CA" sz="1200" kern="1200" dirty="0" smtClean="0">
                <a:solidFill>
                  <a:schemeClr val="tx1"/>
                </a:solidFill>
                <a:latin typeface="+mn-lt"/>
                <a:ea typeface="+mn-ea"/>
                <a:cs typeface="+mn-cs"/>
              </a:rPr>
              <a:t>Opportunity must be posted to the </a:t>
            </a:r>
            <a:r>
              <a:rPr lang="en-CA" sz="1200" kern="1200" dirty="0" err="1" smtClean="0">
                <a:solidFill>
                  <a:schemeClr val="tx1"/>
                </a:solidFill>
                <a:latin typeface="+mn-lt"/>
                <a:ea typeface="+mn-ea"/>
                <a:cs typeface="+mn-cs"/>
              </a:rPr>
              <a:t>CoL</a:t>
            </a:r>
            <a:r>
              <a:rPr lang="en-CA" sz="1200" kern="1200" dirty="0" smtClean="0">
                <a:solidFill>
                  <a:schemeClr val="tx1"/>
                </a:solidFill>
                <a:latin typeface="+mn-lt"/>
                <a:ea typeface="+mn-ea"/>
                <a:cs typeface="+mn-cs"/>
              </a:rPr>
              <a:t> webpage prior to opportunity start date and therefore accessible to all Student Leaders. If opportunity is suggested by the student, it must first be approved by a Staff Advisor. </a:t>
            </a:r>
            <a:endParaRPr lang="en-US" sz="1200" kern="1200" dirty="0" smtClean="0">
              <a:solidFill>
                <a:schemeClr val="tx1"/>
              </a:solidFill>
              <a:latin typeface="+mn-lt"/>
              <a:ea typeface="+mn-ea"/>
              <a:cs typeface="+mn-cs"/>
            </a:endParaRPr>
          </a:p>
          <a:p>
            <a:pPr lvl="1">
              <a:buFont typeface="Arial" pitchFamily="34" charset="0"/>
              <a:buChar char="•"/>
            </a:pPr>
            <a:r>
              <a:rPr lang="en-CA" sz="1200" kern="1200" dirty="0" smtClean="0">
                <a:solidFill>
                  <a:schemeClr val="tx1"/>
                </a:solidFill>
                <a:latin typeface="+mn-lt"/>
                <a:ea typeface="+mn-ea"/>
                <a:cs typeface="+mn-cs"/>
              </a:rPr>
              <a:t>The experience must be open to all students pursuing a </a:t>
            </a:r>
            <a:r>
              <a:rPr lang="en-CA" sz="1200" kern="1200" dirty="0" err="1" smtClean="0">
                <a:solidFill>
                  <a:schemeClr val="tx1"/>
                </a:solidFill>
                <a:latin typeface="+mn-lt"/>
                <a:ea typeface="+mn-ea"/>
                <a:cs typeface="+mn-cs"/>
              </a:rPr>
              <a:t>CoL</a:t>
            </a:r>
            <a:r>
              <a:rPr lang="en-CA" sz="1200" kern="1200" dirty="0" smtClean="0">
                <a:solidFill>
                  <a:schemeClr val="tx1"/>
                </a:solidFill>
                <a:latin typeface="+mn-lt"/>
                <a:ea typeface="+mn-ea"/>
                <a:cs typeface="+mn-cs"/>
              </a:rPr>
              <a:t> certificate; there can be opportunities with specific criteria (e.g., must be a graduating student, must be an Engineering/Science/Arts student).</a:t>
            </a:r>
            <a:endParaRPr lang="en-US" sz="1100" kern="1200" dirty="0" smtClean="0">
              <a:solidFill>
                <a:schemeClr val="tx1"/>
              </a:solidFill>
              <a:latin typeface="+mn-lt"/>
              <a:ea typeface="+mn-ea"/>
              <a:cs typeface="+mn-cs"/>
            </a:endParaRPr>
          </a:p>
          <a:p>
            <a:pPr lvl="1">
              <a:buFont typeface="Arial" pitchFamily="34" charset="0"/>
              <a:buChar char="•"/>
            </a:pPr>
            <a:r>
              <a:rPr lang="en-CA" sz="1200" kern="1200" dirty="0" smtClean="0">
                <a:solidFill>
                  <a:schemeClr val="tx1"/>
                </a:solidFill>
                <a:latin typeface="+mn-lt"/>
                <a:ea typeface="+mn-ea"/>
                <a:cs typeface="+mn-cs"/>
              </a:rPr>
              <a:t>A maximum of 3 mandatory learning experiences from your individual program’s training/professional development which are </a:t>
            </a:r>
            <a:r>
              <a:rPr lang="en-CA" sz="1200" u="sng" kern="1200" dirty="0" smtClean="0">
                <a:solidFill>
                  <a:schemeClr val="tx1"/>
                </a:solidFill>
                <a:latin typeface="+mn-lt"/>
                <a:ea typeface="+mn-ea"/>
                <a:cs typeface="+mn-cs"/>
              </a:rPr>
              <a:t>not posted</a:t>
            </a:r>
            <a:r>
              <a:rPr lang="en-CA" sz="1200" kern="1200" dirty="0" smtClean="0">
                <a:solidFill>
                  <a:schemeClr val="tx1"/>
                </a:solidFill>
                <a:latin typeface="+mn-lt"/>
                <a:ea typeface="+mn-ea"/>
                <a:cs typeface="+mn-cs"/>
              </a:rPr>
              <a:t> on the </a:t>
            </a:r>
            <a:r>
              <a:rPr lang="en-CA" sz="1200" kern="1200" dirty="0" err="1" smtClean="0">
                <a:solidFill>
                  <a:schemeClr val="tx1"/>
                </a:solidFill>
                <a:latin typeface="+mn-lt"/>
                <a:ea typeface="+mn-ea"/>
                <a:cs typeface="+mn-cs"/>
              </a:rPr>
              <a:t>CoL</a:t>
            </a:r>
            <a:r>
              <a:rPr lang="en-CA" sz="1200" kern="1200" dirty="0" smtClean="0">
                <a:solidFill>
                  <a:schemeClr val="tx1"/>
                </a:solidFill>
                <a:latin typeface="+mn-lt"/>
                <a:ea typeface="+mn-ea"/>
                <a:cs typeface="+mn-cs"/>
              </a:rPr>
              <a:t> webpage can be used as a </a:t>
            </a:r>
            <a:r>
              <a:rPr lang="en-CA" sz="1200" kern="1200" dirty="0" err="1" smtClean="0">
                <a:solidFill>
                  <a:schemeClr val="tx1"/>
                </a:solidFill>
                <a:latin typeface="+mn-lt"/>
                <a:ea typeface="+mn-ea"/>
                <a:cs typeface="+mn-cs"/>
              </a:rPr>
              <a:t>CoL</a:t>
            </a:r>
            <a:r>
              <a:rPr lang="en-CA" sz="1200" kern="1200" dirty="0" smtClean="0">
                <a:solidFill>
                  <a:schemeClr val="tx1"/>
                </a:solidFill>
                <a:latin typeface="+mn-lt"/>
                <a:ea typeface="+mn-ea"/>
                <a:cs typeface="+mn-cs"/>
              </a:rPr>
              <a:t> opportunity provided it meets the Peer Programs Learning Outcomes.  </a:t>
            </a:r>
            <a:endParaRPr lang="en-US" sz="1200" kern="1200" dirty="0" smtClean="0">
              <a:solidFill>
                <a:schemeClr val="tx1"/>
              </a:solidFill>
              <a:latin typeface="+mn-lt"/>
              <a:ea typeface="+mn-ea"/>
              <a:cs typeface="+mn-cs"/>
            </a:endParaRPr>
          </a:p>
          <a:p>
            <a:pPr>
              <a:buFont typeface="Arial" pitchFamily="34" charset="0"/>
              <a:buChar char="•"/>
            </a:pPr>
            <a:r>
              <a:rPr lang="en-CA" sz="1200" kern="1200" dirty="0" smtClean="0">
                <a:solidFill>
                  <a:schemeClr val="tx1"/>
                </a:solidFill>
                <a:latin typeface="+mn-lt"/>
                <a:ea typeface="+mn-ea"/>
                <a:cs typeface="+mn-cs"/>
              </a:rPr>
              <a:t>These mandatory learning experiences could be: </a:t>
            </a:r>
            <a:endParaRPr lang="en-US" sz="1100" kern="1200" dirty="0" smtClean="0">
              <a:solidFill>
                <a:schemeClr val="tx1"/>
              </a:solidFill>
              <a:latin typeface="+mn-lt"/>
              <a:ea typeface="+mn-ea"/>
              <a:cs typeface="+mn-cs"/>
            </a:endParaRPr>
          </a:p>
          <a:p>
            <a:pPr lvl="2">
              <a:buFont typeface="Arial" pitchFamily="34" charset="0"/>
              <a:buChar char="•"/>
            </a:pPr>
            <a:r>
              <a:rPr lang="en-CA" sz="1200" kern="1200" dirty="0" smtClean="0">
                <a:solidFill>
                  <a:schemeClr val="tx1"/>
                </a:solidFill>
                <a:latin typeface="+mn-lt"/>
                <a:ea typeface="+mn-ea"/>
                <a:cs typeface="+mn-cs"/>
              </a:rPr>
              <a:t>any/all sessions offered during September Training, your program’s specific training, and/or SLC. Each workshop/session is a potential </a:t>
            </a:r>
            <a:r>
              <a:rPr lang="en-CA" sz="1200" kern="1200" dirty="0" err="1" smtClean="0">
                <a:solidFill>
                  <a:schemeClr val="tx1"/>
                </a:solidFill>
                <a:latin typeface="+mn-lt"/>
                <a:ea typeface="+mn-ea"/>
                <a:cs typeface="+mn-cs"/>
              </a:rPr>
              <a:t>CoL</a:t>
            </a:r>
            <a:r>
              <a:rPr lang="en-CA" sz="1200" kern="1200" dirty="0" smtClean="0">
                <a:solidFill>
                  <a:schemeClr val="tx1"/>
                </a:solidFill>
                <a:latin typeface="+mn-lt"/>
                <a:ea typeface="+mn-ea"/>
                <a:cs typeface="+mn-cs"/>
              </a:rPr>
              <a:t> learning </a:t>
            </a:r>
            <a:r>
              <a:rPr lang="en-CA" sz="1200" kern="1200" dirty="0" smtClean="0">
                <a:solidFill>
                  <a:schemeClr val="tx1"/>
                </a:solidFill>
                <a:latin typeface="+mn-lt"/>
                <a:ea typeface="+mn-ea"/>
                <a:cs typeface="+mn-cs"/>
              </a:rPr>
              <a:t>experience.</a:t>
            </a:r>
            <a:endParaRPr lang="en-US" sz="1100" kern="1200" dirty="0" smtClean="0">
              <a:solidFill>
                <a:schemeClr val="tx1"/>
              </a:solidFill>
              <a:latin typeface="+mn-lt"/>
              <a:ea typeface="+mn-ea"/>
              <a:cs typeface="+mn-cs"/>
            </a:endParaRPr>
          </a:p>
          <a:p>
            <a:pPr lvl="2">
              <a:buFont typeface="Arial" pitchFamily="34" charset="0"/>
              <a:buChar char="•"/>
            </a:pPr>
            <a:r>
              <a:rPr lang="en-CA" sz="1200" kern="1200" dirty="0" smtClean="0">
                <a:solidFill>
                  <a:schemeClr val="tx1"/>
                </a:solidFill>
                <a:latin typeface="+mn-lt"/>
                <a:ea typeface="+mn-ea"/>
                <a:cs typeface="+mn-cs"/>
              </a:rPr>
              <a:t>any sessions offered by your program that are marked as a </a:t>
            </a:r>
            <a:r>
              <a:rPr lang="en-CA" sz="1200" kern="1200" dirty="0" err="1" smtClean="0">
                <a:solidFill>
                  <a:schemeClr val="tx1"/>
                </a:solidFill>
                <a:latin typeface="+mn-lt"/>
                <a:ea typeface="+mn-ea"/>
                <a:cs typeface="+mn-cs"/>
              </a:rPr>
              <a:t>CoL</a:t>
            </a:r>
            <a:r>
              <a:rPr lang="en-CA" sz="1200" kern="1200" dirty="0" smtClean="0">
                <a:solidFill>
                  <a:schemeClr val="tx1"/>
                </a:solidFill>
                <a:latin typeface="+mn-lt"/>
                <a:ea typeface="+mn-ea"/>
                <a:cs typeface="+mn-cs"/>
              </a:rPr>
              <a:t> experience.</a:t>
            </a:r>
            <a:endParaRPr lang="en-US" sz="1100" kern="1200" dirty="0" smtClean="0">
              <a:solidFill>
                <a:schemeClr val="tx1"/>
              </a:solidFill>
              <a:latin typeface="+mn-lt"/>
              <a:ea typeface="+mn-ea"/>
              <a:cs typeface="+mn-cs"/>
            </a:endParaRPr>
          </a:p>
          <a:p>
            <a:pPr lvl="2">
              <a:buFont typeface="Arial" pitchFamily="34" charset="0"/>
              <a:buChar char="•"/>
            </a:pPr>
            <a:r>
              <a:rPr lang="en-CA" sz="1200" kern="1200" dirty="0" smtClean="0">
                <a:solidFill>
                  <a:schemeClr val="tx1"/>
                </a:solidFill>
                <a:latin typeface="+mn-lt"/>
                <a:ea typeface="+mn-ea"/>
                <a:cs typeface="+mn-cs"/>
              </a:rPr>
              <a:t>The remaining learning experiences can be taken from the </a:t>
            </a:r>
            <a:r>
              <a:rPr lang="en-CA" sz="1200" kern="1200" dirty="0" err="1" smtClean="0">
                <a:solidFill>
                  <a:schemeClr val="tx1"/>
                </a:solidFill>
                <a:latin typeface="+mn-lt"/>
                <a:ea typeface="+mn-ea"/>
                <a:cs typeface="+mn-cs"/>
              </a:rPr>
              <a:t>CoL</a:t>
            </a:r>
            <a:r>
              <a:rPr lang="en-CA" sz="1200" kern="1200" dirty="0" smtClean="0">
                <a:solidFill>
                  <a:schemeClr val="tx1"/>
                </a:solidFill>
                <a:latin typeface="+mn-lt"/>
                <a:ea typeface="+mn-ea"/>
                <a:cs typeface="+mn-cs"/>
              </a:rPr>
              <a:t> website, UBC and the broader community provided the Leader approaches their Staff Advisor with their experiences before the event and it has been added to the </a:t>
            </a:r>
            <a:r>
              <a:rPr lang="en-CA" sz="1200" kern="1200" dirty="0" err="1" smtClean="0">
                <a:solidFill>
                  <a:schemeClr val="tx1"/>
                </a:solidFill>
                <a:latin typeface="+mn-lt"/>
                <a:ea typeface="+mn-ea"/>
                <a:cs typeface="+mn-cs"/>
              </a:rPr>
              <a:t>CoL</a:t>
            </a:r>
            <a:r>
              <a:rPr lang="en-CA" sz="1200" kern="1200" dirty="0" smtClean="0">
                <a:solidFill>
                  <a:schemeClr val="tx1"/>
                </a:solidFill>
                <a:latin typeface="+mn-lt"/>
                <a:ea typeface="+mn-ea"/>
                <a:cs typeface="+mn-cs"/>
              </a:rPr>
              <a:t> website for all to access.  </a:t>
            </a:r>
            <a:endParaRPr lang="en-US" sz="1100" kern="1200" dirty="0" smtClean="0">
              <a:solidFill>
                <a:schemeClr val="tx1"/>
              </a:solidFill>
              <a:latin typeface="+mn-lt"/>
              <a:ea typeface="+mn-ea"/>
              <a:cs typeface="+mn-cs"/>
            </a:endParaRPr>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999AEDCF-92F7-4153-AFB0-5DB3363BDAD4}"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All</a:t>
            </a:r>
            <a:r>
              <a:rPr lang="en-US" baseline="0" dirty="0" smtClean="0"/>
              <a:t> Certificate of Leadership opportunities will be posted to this webpage</a:t>
            </a:r>
          </a:p>
          <a:p>
            <a:endParaRPr lang="en-US" baseline="0" dirty="0" smtClean="0"/>
          </a:p>
          <a:p>
            <a:r>
              <a:rPr lang="en-US" baseline="0" dirty="0" smtClean="0"/>
              <a:t>All students must submit their reflections to the webpage within 2 weeks of their experience. These online reflections then get automatically sent to their program advisor who will choose to approve the reflection  in order for it to be counted towards their COL. Reflections not approved by the program advisor will not be counted towards the COL. </a:t>
            </a:r>
            <a:endParaRPr lang="en-US" dirty="0"/>
          </a:p>
        </p:txBody>
      </p:sp>
      <p:sp>
        <p:nvSpPr>
          <p:cNvPr id="4" name="Slide Number Placeholder 3"/>
          <p:cNvSpPr>
            <a:spLocks noGrp="1"/>
          </p:cNvSpPr>
          <p:nvPr>
            <p:ph type="sldNum" sz="quarter" idx="10"/>
          </p:nvPr>
        </p:nvSpPr>
        <p:spPr/>
        <p:txBody>
          <a:bodyPr/>
          <a:lstStyle/>
          <a:p>
            <a:fld id="{999AEDCF-92F7-4153-AFB0-5DB3363BDAD4}"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This slide is optional</a:t>
            </a:r>
            <a:r>
              <a:rPr lang="en-US" b="0" baseline="0" dirty="0" smtClean="0"/>
              <a:t> – If your student want to know more about reflecting or have further questions, please refer to this slide. </a:t>
            </a:r>
            <a:endParaRPr lang="en-US" b="0" dirty="0"/>
          </a:p>
        </p:txBody>
      </p:sp>
      <p:sp>
        <p:nvSpPr>
          <p:cNvPr id="4" name="Slide Number Placeholder 3"/>
          <p:cNvSpPr>
            <a:spLocks noGrp="1"/>
          </p:cNvSpPr>
          <p:nvPr>
            <p:ph type="sldNum" sz="quarter" idx="10"/>
          </p:nvPr>
        </p:nvSpPr>
        <p:spPr/>
        <p:txBody>
          <a:bodyPr/>
          <a:lstStyle/>
          <a:p>
            <a:fld id="{999AEDCF-92F7-4153-AFB0-5DB3363BDAD4}" type="slidenum">
              <a:rPr lang="en-US" smtClean="0"/>
              <a:pPr/>
              <a:t>5</a:t>
            </a:fld>
            <a:endParaRPr lang="en-US"/>
          </a:p>
        </p:txBody>
      </p:sp>
    </p:spTree>
    <p:extLst>
      <p:ext uri="{BB962C8B-B14F-4D97-AF65-F5344CB8AC3E}">
        <p14:creationId xmlns="" xmlns:p14="http://schemas.microsoft.com/office/powerpoint/2010/main" val="1696626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70C0062D-C2ED-4C2C-8D29-DD63D7DCAEA8}" type="datetimeFigureOut">
              <a:rPr lang="en-US" smtClean="0"/>
              <a:pPr/>
              <a:t>8/9/2012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048BF07-7908-4F3A-9AE6-11D6B9E2E16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C0062D-C2ED-4C2C-8D29-DD63D7DCAEA8}" type="datetimeFigureOut">
              <a:rPr lang="en-US" smtClean="0"/>
              <a:pPr/>
              <a:t>8/9/2012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8BF07-7908-4F3A-9AE6-11D6B9E2E16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C0062D-C2ED-4C2C-8D29-DD63D7DCAEA8}" type="datetimeFigureOut">
              <a:rPr lang="en-US" smtClean="0"/>
              <a:pPr/>
              <a:t>8/9/2012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8BF07-7908-4F3A-9AE6-11D6B9E2E16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0C0062D-C2ED-4C2C-8D29-DD63D7DCAEA8}" type="datetimeFigureOut">
              <a:rPr lang="en-US" smtClean="0"/>
              <a:pPr/>
              <a:t>8/9/2012</a:t>
            </a:fld>
            <a:endParaRPr lang="en-US"/>
          </a:p>
        </p:txBody>
      </p:sp>
      <p:sp>
        <p:nvSpPr>
          <p:cNvPr id="9" name="Slide Number Placeholder 8"/>
          <p:cNvSpPr>
            <a:spLocks noGrp="1"/>
          </p:cNvSpPr>
          <p:nvPr>
            <p:ph type="sldNum" sz="quarter" idx="15"/>
          </p:nvPr>
        </p:nvSpPr>
        <p:spPr/>
        <p:txBody>
          <a:bodyPr rtlCol="0"/>
          <a:lstStyle/>
          <a:p>
            <a:fld id="{B048BF07-7908-4F3A-9AE6-11D6B9E2E160}"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0C0062D-C2ED-4C2C-8D29-DD63D7DCAEA8}" type="datetimeFigureOut">
              <a:rPr lang="en-US" smtClean="0"/>
              <a:pPr/>
              <a:t>8/9/2012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048BF07-7908-4F3A-9AE6-11D6B9E2E16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0C0062D-C2ED-4C2C-8D29-DD63D7DCAEA8}" type="datetimeFigureOut">
              <a:rPr lang="en-US" smtClean="0"/>
              <a:pPr/>
              <a:t>8/9/2012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8BF07-7908-4F3A-9AE6-11D6B9E2E160}"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0C0062D-C2ED-4C2C-8D29-DD63D7DCAEA8}" type="datetimeFigureOut">
              <a:rPr lang="en-US" smtClean="0"/>
              <a:pPr/>
              <a:t>8/9/2012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48BF07-7908-4F3A-9AE6-11D6B9E2E160}"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0C0062D-C2ED-4C2C-8D29-DD63D7DCAEA8}" type="datetimeFigureOut">
              <a:rPr lang="en-US" smtClean="0"/>
              <a:pPr/>
              <a:t>8/9/2012</a:t>
            </a:fld>
            <a:endParaRPr lang="en-US"/>
          </a:p>
        </p:txBody>
      </p:sp>
      <p:sp>
        <p:nvSpPr>
          <p:cNvPr id="7" name="Slide Number Placeholder 6"/>
          <p:cNvSpPr>
            <a:spLocks noGrp="1"/>
          </p:cNvSpPr>
          <p:nvPr>
            <p:ph type="sldNum" sz="quarter" idx="11"/>
          </p:nvPr>
        </p:nvSpPr>
        <p:spPr/>
        <p:txBody>
          <a:bodyPr rtlCol="0"/>
          <a:lstStyle/>
          <a:p>
            <a:fld id="{B048BF07-7908-4F3A-9AE6-11D6B9E2E160}"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C0062D-C2ED-4C2C-8D29-DD63D7DCAEA8}" type="datetimeFigureOut">
              <a:rPr lang="en-US" smtClean="0"/>
              <a:pPr/>
              <a:t>8/9/2012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48BF07-7908-4F3A-9AE6-11D6B9E2E16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0C0062D-C2ED-4C2C-8D29-DD63D7DCAEA8}" type="datetimeFigureOut">
              <a:rPr lang="en-US" smtClean="0"/>
              <a:pPr/>
              <a:t>8/9/2012</a:t>
            </a:fld>
            <a:endParaRPr lang="en-US"/>
          </a:p>
        </p:txBody>
      </p:sp>
      <p:sp>
        <p:nvSpPr>
          <p:cNvPr id="22" name="Slide Number Placeholder 21"/>
          <p:cNvSpPr>
            <a:spLocks noGrp="1"/>
          </p:cNvSpPr>
          <p:nvPr>
            <p:ph type="sldNum" sz="quarter" idx="15"/>
          </p:nvPr>
        </p:nvSpPr>
        <p:spPr/>
        <p:txBody>
          <a:bodyPr rtlCol="0"/>
          <a:lstStyle/>
          <a:p>
            <a:fld id="{B048BF07-7908-4F3A-9AE6-11D6B9E2E160}"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0C0062D-C2ED-4C2C-8D29-DD63D7DCAEA8}" type="datetimeFigureOut">
              <a:rPr lang="en-US" smtClean="0"/>
              <a:pPr/>
              <a:t>8/9/2012</a:t>
            </a:fld>
            <a:endParaRPr lang="en-US"/>
          </a:p>
        </p:txBody>
      </p:sp>
      <p:sp>
        <p:nvSpPr>
          <p:cNvPr id="18" name="Slide Number Placeholder 17"/>
          <p:cNvSpPr>
            <a:spLocks noGrp="1"/>
          </p:cNvSpPr>
          <p:nvPr>
            <p:ph type="sldNum" sz="quarter" idx="11"/>
          </p:nvPr>
        </p:nvSpPr>
        <p:spPr/>
        <p:txBody>
          <a:bodyPr rtlCol="0"/>
          <a:lstStyle/>
          <a:p>
            <a:fld id="{B048BF07-7908-4F3A-9AE6-11D6B9E2E160}"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0C0062D-C2ED-4C2C-8D29-DD63D7DCAEA8}" type="datetimeFigureOut">
              <a:rPr lang="en-US" smtClean="0"/>
              <a:pPr/>
              <a:t>8/9/2012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048BF07-7908-4F3A-9AE6-11D6B9E2E16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lc.unsw.edu.au/onlib/reflect.html"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Certificate of Leadership</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Why should I pursue a Certificate of Leadership?</a:t>
            </a:r>
            <a:endParaRPr lang="en-US" dirty="0"/>
          </a:p>
        </p:txBody>
      </p:sp>
      <p:sp>
        <p:nvSpPr>
          <p:cNvPr id="3" name="Content Placeholder 2"/>
          <p:cNvSpPr>
            <a:spLocks noGrp="1"/>
          </p:cNvSpPr>
          <p:nvPr>
            <p:ph sz="quarter" idx="1"/>
          </p:nvPr>
        </p:nvSpPr>
        <p:spPr/>
        <p:txBody>
          <a:bodyPr>
            <a:normAutofit/>
          </a:bodyPr>
          <a:lstStyle/>
          <a:p>
            <a:r>
              <a:rPr lang="en-US" dirty="0" smtClean="0"/>
              <a:t>Experience 8 additional opportunities to participate, learn, and critically reflect</a:t>
            </a:r>
          </a:p>
          <a:p>
            <a:endParaRPr lang="en-US" dirty="0" smtClean="0"/>
          </a:p>
          <a:p>
            <a:r>
              <a:rPr lang="en-US" dirty="0" smtClean="0"/>
              <a:t>Earn a certificate </a:t>
            </a:r>
            <a:r>
              <a:rPr lang="en-US" dirty="0" smtClean="0"/>
              <a:t>which recognizes student leaders who go “above and beyond” in their learning and leadership development</a:t>
            </a:r>
            <a:endParaRPr lang="en-US" dirty="0" smtClean="0"/>
          </a:p>
          <a:p>
            <a:endParaRPr lang="en-US" dirty="0" smtClean="0"/>
          </a:p>
          <a:p>
            <a:r>
              <a:rPr lang="en-US" dirty="0" smtClean="0"/>
              <a:t>Interact with student leaders across campus participating in different programs</a:t>
            </a:r>
          </a:p>
          <a:p>
            <a:endParaRPr lang="en-US" dirty="0" smtClean="0"/>
          </a:p>
          <a:p>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normAutofit/>
          </a:bodyPr>
          <a:lstStyle/>
          <a:p>
            <a:r>
              <a:rPr lang="en-US" dirty="0" smtClean="0"/>
              <a:t>How To earn a Certificate of Leadership:</a:t>
            </a:r>
            <a:endParaRPr lang="en-US" dirty="0"/>
          </a:p>
        </p:txBody>
      </p:sp>
      <p:sp>
        <p:nvSpPr>
          <p:cNvPr id="3" name="Content Placeholder 2"/>
          <p:cNvSpPr>
            <a:spLocks noGrp="1"/>
          </p:cNvSpPr>
          <p:nvPr>
            <p:ph sz="quarter" idx="1"/>
          </p:nvPr>
        </p:nvSpPr>
        <p:spPr/>
        <p:txBody>
          <a:bodyPr>
            <a:normAutofit/>
          </a:bodyPr>
          <a:lstStyle/>
          <a:p>
            <a:pPr>
              <a:buNone/>
            </a:pPr>
            <a:r>
              <a:rPr lang="en-US" dirty="0" smtClean="0"/>
              <a:t>1. Complete 8 </a:t>
            </a:r>
            <a:r>
              <a:rPr lang="en-US" u="sng" dirty="0" smtClean="0"/>
              <a:t>approved</a:t>
            </a:r>
            <a:r>
              <a:rPr lang="en-US" dirty="0" smtClean="0"/>
              <a:t> learning experiences:</a:t>
            </a:r>
          </a:p>
          <a:p>
            <a:pPr lvl="1">
              <a:buFont typeface="Arial" pitchFamily="34" charset="0"/>
              <a:buChar char="•"/>
            </a:pPr>
            <a:r>
              <a:rPr lang="en-US" dirty="0" smtClean="0"/>
              <a:t>Attend the opportunity (e.g. workshop, event, online module)</a:t>
            </a:r>
          </a:p>
          <a:p>
            <a:pPr lvl="1">
              <a:buFont typeface="Arial" pitchFamily="34" charset="0"/>
              <a:buChar char="•"/>
            </a:pPr>
            <a:r>
              <a:rPr lang="en-US" dirty="0" smtClean="0"/>
              <a:t>Submit reflection online </a:t>
            </a:r>
            <a:r>
              <a:rPr lang="en-US" u="sng" dirty="0" smtClean="0"/>
              <a:t>within 2 weeks </a:t>
            </a:r>
            <a:r>
              <a:rPr lang="en-US" dirty="0" smtClean="0"/>
              <a:t>of attending</a:t>
            </a:r>
          </a:p>
          <a:p>
            <a:pPr lvl="1">
              <a:buFont typeface="Arial" pitchFamily="34" charset="0"/>
              <a:buChar char="•"/>
            </a:pPr>
            <a:r>
              <a:rPr lang="en-US" dirty="0" smtClean="0"/>
              <a:t>Advisor receives and approves reflection</a:t>
            </a:r>
          </a:p>
          <a:p>
            <a:pPr marL="457200" lvl="1" indent="0">
              <a:buNone/>
            </a:pPr>
            <a:endParaRPr lang="en-US" dirty="0" smtClean="0"/>
          </a:p>
          <a:p>
            <a:pPr marL="57150" indent="0">
              <a:buNone/>
            </a:pPr>
            <a:r>
              <a:rPr lang="en-US" dirty="0" smtClean="0"/>
              <a:t>2. Submit final reflection</a:t>
            </a:r>
            <a:r>
              <a:rPr lang="en-US" dirty="0"/>
              <a:t> </a:t>
            </a:r>
            <a:r>
              <a:rPr lang="en-US" dirty="0" smtClean="0"/>
              <a:t>at the end of the year.</a:t>
            </a:r>
          </a:p>
          <a:p>
            <a:pPr marL="57150" indent="0">
              <a:buNone/>
            </a:pPr>
            <a:endParaRPr lang="en-US" dirty="0" smtClean="0"/>
          </a:p>
          <a:p>
            <a:pPr marL="57150" indent="0">
              <a:buNone/>
            </a:pPr>
            <a:r>
              <a:rPr lang="en-US" dirty="0" smtClean="0"/>
              <a:t>NOTE: A Certificate of Leadership can be earned in one year or over multiple years of involvement</a:t>
            </a:r>
          </a:p>
          <a:p>
            <a:pPr marL="57150" indent="0">
              <a:buNone/>
            </a:pPr>
            <a:endParaRPr lang="en-US" dirty="0" smtClean="0"/>
          </a:p>
          <a:p>
            <a:pPr lvl="1"/>
            <a:endParaRPr lang="en-US" dirty="0" smtClean="0"/>
          </a:p>
          <a:p>
            <a:pPr lvl="1"/>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715962"/>
          </a:xfrm>
        </p:spPr>
        <p:txBody>
          <a:bodyPr/>
          <a:lstStyle/>
          <a:p>
            <a:r>
              <a:rPr lang="en-CA" dirty="0" smtClean="0"/>
              <a:t>Find opportunities and submit reflection</a:t>
            </a:r>
            <a:endParaRPr lang="en-CA" dirty="0"/>
          </a:p>
        </p:txBody>
      </p:sp>
      <p:sp>
        <p:nvSpPr>
          <p:cNvPr id="4" name="Text Placeholder 3"/>
          <p:cNvSpPr>
            <a:spLocks noGrp="1"/>
          </p:cNvSpPr>
          <p:nvPr>
            <p:ph sz="quarter" idx="1"/>
          </p:nvPr>
        </p:nvSpPr>
        <p:spPr>
          <a:xfrm>
            <a:off x="228600" y="6019800"/>
            <a:ext cx="8458200" cy="533400"/>
          </a:xfrm>
        </p:spPr>
        <p:txBody>
          <a:bodyPr>
            <a:noAutofit/>
          </a:bodyPr>
          <a:lstStyle/>
          <a:p>
            <a:pPr>
              <a:buNone/>
            </a:pPr>
            <a:r>
              <a:rPr lang="en-CA" sz="2400" b="1" dirty="0"/>
              <a:t>http://peerprograms.ubc.ca/certificate-of-leadership</a:t>
            </a:r>
            <a:r>
              <a:rPr lang="en-CA" sz="2400" dirty="0"/>
              <a:t>/</a:t>
            </a:r>
          </a:p>
        </p:txBody>
      </p:sp>
      <p:pic>
        <p:nvPicPr>
          <p:cNvPr id="1026" name="Picture 2"/>
          <p:cNvPicPr>
            <a:picLocks noChangeAspect="1" noChangeArrowheads="1"/>
          </p:cNvPicPr>
          <p:nvPr/>
        </p:nvPicPr>
        <p:blipFill rotWithShape="1">
          <a:blip r:embed="rId3" cstate="print">
            <a:extLst>
              <a:ext uri="{28A0092B-C50C-407E-A947-70E740481C1C}">
                <a14:useLocalDpi xmlns="" xmlns:a14="http://schemas.microsoft.com/office/drawing/2010/main" val="0"/>
              </a:ext>
            </a:extLst>
          </a:blip>
          <a:srcRect l="10696" t="9106" r="12828" b="22026"/>
          <a:stretch/>
        </p:blipFill>
        <p:spPr bwMode="auto">
          <a:xfrm>
            <a:off x="990600" y="1066800"/>
            <a:ext cx="6730625" cy="48489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4014697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Writing your Reflection</a:t>
            </a:r>
            <a:endParaRPr lang="en-US" dirty="0"/>
          </a:p>
        </p:txBody>
      </p:sp>
      <p:sp>
        <p:nvSpPr>
          <p:cNvPr id="6" name="Text Placeholder 5"/>
          <p:cNvSpPr>
            <a:spLocks noGrp="1"/>
          </p:cNvSpPr>
          <p:nvPr>
            <p:ph sz="quarter" idx="1"/>
          </p:nvPr>
        </p:nvSpPr>
        <p:spPr/>
        <p:txBody>
          <a:bodyPr>
            <a:normAutofit lnSpcReduction="10000"/>
          </a:bodyPr>
          <a:lstStyle/>
          <a:p>
            <a:pPr marL="0" indent="0">
              <a:buNone/>
            </a:pPr>
            <a:r>
              <a:rPr lang="en-US" u="sng" dirty="0" smtClean="0"/>
              <a:t>Reflection ideas:</a:t>
            </a:r>
            <a:endParaRPr lang="en-US" dirty="0" smtClean="0"/>
          </a:p>
          <a:p>
            <a:r>
              <a:rPr lang="en-US" dirty="0"/>
              <a:t>What </a:t>
            </a:r>
            <a:r>
              <a:rPr lang="en-US" dirty="0" smtClean="0"/>
              <a:t>did you find confusing</a:t>
            </a:r>
            <a:r>
              <a:rPr lang="en-US" dirty="0"/>
              <a:t>, inspiring, </a:t>
            </a:r>
            <a:r>
              <a:rPr lang="en-US" dirty="0" smtClean="0"/>
              <a:t>difficult, interesting </a:t>
            </a:r>
            <a:r>
              <a:rPr lang="en-US" dirty="0"/>
              <a:t>and </a:t>
            </a:r>
            <a:r>
              <a:rPr lang="en-US" b="1" dirty="0" smtClean="0"/>
              <a:t>why</a:t>
            </a:r>
            <a:r>
              <a:rPr lang="en-US" b="1" dirty="0"/>
              <a:t>?</a:t>
            </a:r>
            <a:endParaRPr lang="en-US" b="1" dirty="0" smtClean="0"/>
          </a:p>
          <a:p>
            <a:r>
              <a:rPr lang="en-US" dirty="0" smtClean="0"/>
              <a:t>How did the workshop connect to prior knowledge and experiences?</a:t>
            </a:r>
          </a:p>
          <a:p>
            <a:r>
              <a:rPr lang="en-US" dirty="0" smtClean="0"/>
              <a:t>How  did new ideas challenge what you already know?</a:t>
            </a:r>
          </a:p>
          <a:p>
            <a:endParaRPr lang="en-US" u="sng" dirty="0" smtClean="0"/>
          </a:p>
        </p:txBody>
      </p:sp>
      <p:sp>
        <p:nvSpPr>
          <p:cNvPr id="8" name="Text Placeholder 7"/>
          <p:cNvSpPr>
            <a:spLocks noGrp="1"/>
          </p:cNvSpPr>
          <p:nvPr>
            <p:ph sz="quarter" idx="2"/>
          </p:nvPr>
        </p:nvSpPr>
        <p:spPr>
          <a:xfrm>
            <a:off x="4648200" y="1600201"/>
            <a:ext cx="4038600" cy="2057400"/>
          </a:xfrm>
        </p:spPr>
        <p:txBody>
          <a:bodyPr>
            <a:normAutofit lnSpcReduction="10000"/>
          </a:bodyPr>
          <a:lstStyle/>
          <a:p>
            <a:pPr marL="0" indent="0">
              <a:buNone/>
            </a:pPr>
            <a:r>
              <a:rPr lang="en-US" u="sng" dirty="0" smtClean="0"/>
              <a:t>Effective reflection is not:</a:t>
            </a:r>
          </a:p>
          <a:p>
            <a:r>
              <a:rPr lang="en-US" dirty="0" smtClean="0"/>
              <a:t>Purely descriptive</a:t>
            </a:r>
          </a:p>
          <a:p>
            <a:r>
              <a:rPr lang="en-US" dirty="0" smtClean="0"/>
              <a:t>“touchy-feely”</a:t>
            </a:r>
          </a:p>
          <a:p>
            <a:r>
              <a:rPr lang="en-US" dirty="0" smtClean="0"/>
              <a:t>About giving a right answer</a:t>
            </a:r>
            <a:endParaRPr lang="en-US" dirty="0"/>
          </a:p>
        </p:txBody>
      </p:sp>
      <p:sp>
        <p:nvSpPr>
          <p:cNvPr id="10" name="Text Placeholder 7"/>
          <p:cNvSpPr txBox="1">
            <a:spLocks/>
          </p:cNvSpPr>
          <p:nvPr/>
        </p:nvSpPr>
        <p:spPr>
          <a:xfrm>
            <a:off x="4648200" y="5410200"/>
            <a:ext cx="4038600" cy="762000"/>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0" indent="0">
              <a:buFont typeface="Arial" pitchFamily="34" charset="0"/>
              <a:buNone/>
            </a:pPr>
            <a:r>
              <a:rPr lang="en-US" sz="1400" dirty="0" smtClean="0"/>
              <a:t>Adapted from:</a:t>
            </a:r>
          </a:p>
          <a:p>
            <a:pPr marL="0" indent="0">
              <a:buNone/>
            </a:pPr>
            <a:r>
              <a:rPr lang="en-US" sz="1400" dirty="0" smtClean="0"/>
              <a:t>The Learning Centre, University of New South Wales, </a:t>
            </a:r>
            <a:r>
              <a:rPr lang="en-US" sz="1400" dirty="0">
                <a:hlinkClick r:id="rId3"/>
              </a:rPr>
              <a:t>http://www.lc.unsw.edu.au/onlib/reflect.html</a:t>
            </a:r>
            <a:endParaRPr lang="en-US" sz="1400" dirty="0" smtClean="0"/>
          </a:p>
          <a:p>
            <a:pPr marL="0" indent="0">
              <a:buFont typeface="Arial" pitchFamily="34" charset="0"/>
              <a:buNone/>
            </a:pPr>
            <a:endParaRPr lang="en-US" dirty="0"/>
          </a:p>
        </p:txBody>
      </p:sp>
    </p:spTree>
    <p:extLst>
      <p:ext uri="{BB962C8B-B14F-4D97-AF65-F5344CB8AC3E}">
        <p14:creationId xmlns="" xmlns:p14="http://schemas.microsoft.com/office/powerpoint/2010/main" val="37077163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142</TotalTime>
  <Words>331</Words>
  <Application>Microsoft Office PowerPoint</Application>
  <PresentationFormat>On-screen Show (4:3)</PresentationFormat>
  <Paragraphs>58</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Oriel</vt:lpstr>
      <vt:lpstr>Certificate of Leadership</vt:lpstr>
      <vt:lpstr>Why should I pursue a Certificate of Leadership?</vt:lpstr>
      <vt:lpstr>How To earn a Certificate of Leadership:</vt:lpstr>
      <vt:lpstr>Find opportunities and submit reflection</vt:lpstr>
      <vt:lpstr>Writing your Reflection</vt:lpstr>
    </vt:vector>
  </TitlesOfParts>
  <Company>UBC Enrolment Services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Certificate of Leadership</dc:title>
  <dc:creator>Enrolment Services</dc:creator>
  <cp:lastModifiedBy>Enrolment Services</cp:lastModifiedBy>
  <cp:revision>17</cp:revision>
  <dcterms:created xsi:type="dcterms:W3CDTF">2012-07-20T20:44:40Z</dcterms:created>
  <dcterms:modified xsi:type="dcterms:W3CDTF">2012-08-09T23:56:17Z</dcterms:modified>
</cp:coreProperties>
</file>